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7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928934"/>
            <a:ext cx="864399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Legal Archiving &amp; Records management,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existing technologies and solutions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676796"/>
            <a:ext cx="6400800" cy="1752600"/>
          </a:xfrm>
        </p:spPr>
        <p:txBody>
          <a:bodyPr/>
          <a:lstStyle/>
          <a:p>
            <a:r>
              <a:rPr lang="en-US" b="1" dirty="0" smtClean="0"/>
              <a:t>Marc Vandeveken - I.R.I.S.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Concepts and 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5"/>
            <a:ext cx="4686304" cy="264320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Retention period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Based on document type.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When does it start 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On creation date…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After the last event date (</a:t>
            </a:r>
            <a:r>
              <a:rPr lang="en-US" sz="1600" u="sng" dirty="0" smtClean="0"/>
              <a:t>example :</a:t>
            </a:r>
            <a:r>
              <a:rPr lang="en-US" sz="1600" dirty="0" smtClean="0"/>
              <a:t> account closing, death etc…)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 retention delay can be </a:t>
            </a:r>
            <a:r>
              <a:rPr lang="en-US" sz="2000" dirty="0" err="1" smtClean="0"/>
              <a:t>freezed</a:t>
            </a:r>
            <a:r>
              <a:rPr lang="en-US" sz="2000" dirty="0" smtClean="0"/>
              <a:t> 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u="sng" dirty="0" smtClean="0"/>
              <a:t>Example :</a:t>
            </a:r>
            <a:r>
              <a:rPr lang="en-US" sz="1600" dirty="0" smtClean="0"/>
              <a:t> an account has been reopened.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6146" name="Picture 2" descr="http://www.sinclair.edu/about/offices/rm/RecCtr/images/Records%20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467056" cy="26002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457200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 smtClean="0"/>
              <a:t>Legal archiving is a process, not a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nt-computer.fr/images/epson%20Scanner%20GT-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168" y="2857496"/>
            <a:ext cx="2094798" cy="18573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Impact on IDR, ECM and ICT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1600200"/>
            <a:ext cx="847251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/>
              <a:t>Impact on IDR (Legal Scanning – AFER regulation) 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Endorsing (small print on scanned document : timestamp + operator ID).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Identification of the scanning operator + scanner ID + date/time)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Electronic signature + certificate during scanning process (pay attention to certificate management as they expire).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Scanning application must be secured 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No graphical editor authorizing the alteration of the image file.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Use of non-alterable image format (TIFF group 4).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Authentication of operator through sign-on.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Use of dedicated network for scanning process.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Image file associated with all meta-data released to ECM.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The release process generates log files.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Log files must be stored and controlled on a regular basis.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929454" y="4419615"/>
            <a:ext cx="2286016" cy="652459"/>
            <a:chOff x="214313" y="2586038"/>
            <a:chExt cx="8643937" cy="2066925"/>
          </a:xfrm>
        </p:grpSpPr>
        <p:pic>
          <p:nvPicPr>
            <p:cNvPr id="7" name="Picture 3" descr="IPS8-3d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813" y="2586038"/>
              <a:ext cx="762000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214313" y="3860800"/>
              <a:ext cx="8643937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GB" sz="1600" dirty="0">
                  <a:latin typeface="Calibri" pitchFamily="34" charset="0"/>
                </a:rPr>
                <a:t>Legal Scanning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Impact on IDR, ECM and ICT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asymptotia.com/wp-images/2008/01/trinity-college-library-d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86256"/>
            <a:ext cx="2230520" cy="176211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31929"/>
            <a:ext cx="8229600" cy="281145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/>
              <a:t>Impact on ECM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No alteration of the original document is allowed…only annotation on a separate layer. No image editor is available </a:t>
            </a:r>
            <a:r>
              <a:rPr lang="en-US" sz="2000" dirty="0" smtClean="0">
                <a:sym typeface="Wingdings" pitchFamily="2" charset="2"/>
              </a:rPr>
              <a:t> not technically possible to alter original document.</a:t>
            </a:r>
            <a:endParaRPr lang="en-US" sz="20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Every operation on the original document is logged (search, read, annotate etc…).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Should a modification of the original document is authorized, this is done through the use of versioning and strictly logged.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282" y="4286256"/>
            <a:ext cx="58579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cs typeface="+mn-cs"/>
              </a:rPr>
              <a:t>    Documents are encrypted and stored in specific legal hardware.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  <a:cs typeface="+mn-cs"/>
              </a:rPr>
              <a:t>    Documents are stored according to retention rules (date-based or event-based).</a:t>
            </a:r>
          </a:p>
          <a:p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Impact on IDR, ECM and 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/>
              <a:t>Impact on ICT (Storage)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Use of specific legal storage hardware (ex : IBM DR550; EMC </a:t>
            </a:r>
            <a:r>
              <a:rPr lang="en-US" sz="2000" dirty="0" err="1" smtClean="0"/>
              <a:t>Centera</a:t>
            </a:r>
            <a:r>
              <a:rPr lang="en-US" sz="2000" dirty="0" smtClean="0"/>
              <a:t>).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No “illegal” operations allowed (removal impossible).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Management of retention period expiration (flag for destruction).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Access data only from ECM solution (no file-system-like browsing).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Possibility of logical data segregation 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Data security tools (mirroring, replication etc…)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074" name="Picture 2" descr="http://cc.in2p3.fr/IMG/jpg/Dataserv_IBM_ESS_SUN_E45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00504"/>
            <a:ext cx="2809852" cy="21073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Do more with less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Automate processes</a:t>
            </a:r>
          </a:p>
          <a:p>
            <a:pPr lvl="1"/>
            <a:r>
              <a:rPr lang="en-US" sz="2400" i="1" smtClean="0">
                <a:solidFill>
                  <a:schemeClr val="tx1"/>
                </a:solidFill>
              </a:rPr>
              <a:t>Reduce workload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lvl="1"/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800" b="1" i="1" dirty="0" smtClean="0">
                <a:solidFill>
                  <a:srgbClr val="00B050"/>
                </a:solidFill>
              </a:rPr>
              <a:t>Legal Archiving is GREEN!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Reduce paper volume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Decrease square meters for archiving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Printing no longer an obligation</a:t>
            </a:r>
          </a:p>
          <a:p>
            <a:pPr lvl="2"/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Thank you 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Agenda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118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2400" dirty="0" err="1" smtClean="0"/>
              <a:t>Definition</a:t>
            </a:r>
            <a:endParaRPr lang="fr-FR" sz="2400" dirty="0" smtClean="0"/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Key drivers and objectives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The </a:t>
            </a:r>
            <a:r>
              <a:rPr lang="fr-FR" sz="2400" dirty="0" err="1" smtClean="0"/>
              <a:t>actual</a:t>
            </a:r>
            <a:r>
              <a:rPr lang="fr-FR" sz="2400" dirty="0" smtClean="0"/>
              <a:t> </a:t>
            </a:r>
            <a:r>
              <a:rPr lang="fr-FR" sz="2400" dirty="0" err="1" smtClean="0"/>
              <a:t>picture</a:t>
            </a:r>
            <a:r>
              <a:rPr lang="fr-FR" sz="2400" dirty="0" smtClean="0"/>
              <a:t>…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Impact on IDR, ECM and ICT.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Q &amp; A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>
                <a:solidFill>
                  <a:schemeClr val="tx1"/>
                </a:solidFill>
              </a:rPr>
              <a:t>Definition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/>
              <a:t>« </a:t>
            </a:r>
            <a:r>
              <a:rPr lang="en-US" sz="2400" i="1" dirty="0" smtClean="0"/>
              <a:t>Archiving is the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process</a:t>
            </a:r>
            <a:r>
              <a:rPr lang="en-US" sz="2400" i="1" dirty="0" smtClean="0"/>
              <a:t> of collecting, classifying and preserving information for future reference </a:t>
            </a:r>
            <a:r>
              <a:rPr lang="en-US" sz="2400" dirty="0" smtClean="0"/>
              <a:t>».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u="sng" dirty="0" smtClean="0"/>
              <a:t>Legal archiving </a:t>
            </a:r>
            <a:r>
              <a:rPr lang="en-US" sz="2400" dirty="0" smtClean="0"/>
              <a:t>is archiving for </a:t>
            </a:r>
            <a:r>
              <a:rPr lang="en-US" sz="2400" b="1" dirty="0" smtClean="0">
                <a:solidFill>
                  <a:srgbClr val="C00000"/>
                </a:solidFill>
              </a:rPr>
              <a:t>legal and regulation purposes</a:t>
            </a:r>
            <a:r>
              <a:rPr lang="en-US" sz="2400" dirty="0" smtClean="0"/>
              <a:t>.</a:t>
            </a:r>
          </a:p>
        </p:txBody>
      </p:sp>
      <p:pic>
        <p:nvPicPr>
          <p:cNvPr id="14338" name="Picture 2" descr="http://www.casdex.com/visual/industry/leg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929066"/>
            <a:ext cx="2476500" cy="171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Key Drivers and Objectives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E-docs replace P-docs…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80% of the information is located in e-mails, e-docs and web.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Most of the key-business transactions are now processed electronically.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Volume of p-docs is decreasing.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Paper archive : expensive, no added-value.</a:t>
            </a:r>
          </a:p>
          <a:p>
            <a:pPr>
              <a:buNone/>
            </a:pPr>
            <a:r>
              <a:rPr lang="en-US" sz="2400" b="1" dirty="0" smtClean="0"/>
              <a:t>	</a:t>
            </a:r>
          </a:p>
          <a:p>
            <a:pPr>
              <a:buNone/>
            </a:pPr>
            <a:r>
              <a:rPr lang="en-US" sz="2400" b="1" dirty="0" smtClean="0"/>
              <a:t>	…but what about the legal value of E-docs 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Legal value of p-docs is obvious (signature), not the case for e-docs.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The Key objective of Legal Archiving is to </a:t>
            </a:r>
            <a:r>
              <a:rPr lang="en-US" sz="2400" b="1" dirty="0" smtClean="0">
                <a:solidFill>
                  <a:srgbClr val="C00000"/>
                </a:solidFill>
              </a:rPr>
              <a:t>legitimate electronic information</a:t>
            </a:r>
            <a:r>
              <a:rPr lang="en-US" sz="2400" dirty="0" smtClean="0"/>
              <a:t> by conferring it the same legal value as paper information). 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4" name="Picture 6" descr="8847720.t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571744"/>
            <a:ext cx="1571636" cy="10477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Key Drivers and Objectives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564360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Legal and regulation pressure is growing …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Increasing requirements for documents’ traceability, retention and disposition +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Emerging requirements for private information protection implies :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Proven destruction of private information after retention period expiration.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/>
              <a:t>Ability to prove the usage of private information (traceability).</a:t>
            </a:r>
          </a:p>
          <a:p>
            <a:pPr lvl="2"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Need to </a:t>
            </a:r>
            <a:r>
              <a:rPr lang="en-US" sz="2000" b="1" dirty="0" smtClean="0">
                <a:solidFill>
                  <a:srgbClr val="C00000"/>
                </a:solidFill>
              </a:rPr>
              <a:t>protect organization</a:t>
            </a:r>
            <a:r>
              <a:rPr lang="en-US" sz="2000" b="1" dirty="0" smtClean="0"/>
              <a:t>’s key information against 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Unauthorized access, usage and alteration by internal users.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Erroneous deletion or alteration by technical or business staff.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</p:txBody>
      </p:sp>
      <p:pic>
        <p:nvPicPr>
          <p:cNvPr id="12290" name="Picture 2" descr="http://www.re-soft.com/images/le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71612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actual picture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Original </a:t>
            </a:r>
            <a:r>
              <a:rPr lang="en-US" sz="2400" b="1" dirty="0" smtClean="0"/>
              <a:t>P-doc</a:t>
            </a:r>
            <a:r>
              <a:rPr lang="en-US" sz="2400" dirty="0" smtClean="0"/>
              <a:t> </a:t>
            </a:r>
            <a:r>
              <a:rPr lang="en-US" sz="2400" u="sng" dirty="0" smtClean="0"/>
              <a:t>is</a:t>
            </a:r>
            <a:r>
              <a:rPr lang="en-US" sz="2400" dirty="0" smtClean="0"/>
              <a:t> considered as a proof.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E-doc</a:t>
            </a:r>
            <a:r>
              <a:rPr lang="en-US" sz="2400" dirty="0" smtClean="0"/>
              <a:t> </a:t>
            </a:r>
            <a:r>
              <a:rPr lang="en-US" sz="2400" u="sng" dirty="0" smtClean="0"/>
              <a:t>can</a:t>
            </a:r>
            <a:r>
              <a:rPr lang="en-US" sz="2400" dirty="0" smtClean="0"/>
              <a:t> be considered as a proof when 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“Its origin and author can be undoubtedly proved.”</a:t>
            </a:r>
          </a:p>
          <a:p>
            <a:pPr lvl="2"/>
            <a:r>
              <a:rPr lang="en-US" sz="1600" dirty="0" smtClean="0"/>
              <a:t>The document has been electronically signed (the author is known).</a:t>
            </a:r>
          </a:p>
          <a:p>
            <a:pPr lvl="2"/>
            <a:r>
              <a:rPr lang="en-US" sz="1600" dirty="0" smtClean="0"/>
              <a:t>A third-party certificate guaranties the </a:t>
            </a:r>
            <a:r>
              <a:rPr lang="en-US" sz="1600" dirty="0" err="1" smtClean="0"/>
              <a:t>undoubtable</a:t>
            </a:r>
            <a:r>
              <a:rPr lang="en-US" sz="1600" dirty="0" smtClean="0"/>
              <a:t> link between the signature and the content of the document. This certificate must be qualified (</a:t>
            </a:r>
            <a:r>
              <a:rPr lang="en-US" sz="1600" dirty="0" err="1" smtClean="0"/>
              <a:t>i.e</a:t>
            </a:r>
            <a:r>
              <a:rPr lang="en-US" sz="1600" dirty="0" smtClean="0"/>
              <a:t> : must rely on approved technologies, provider and must contain enough information).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“No alteration has been made possible since the moment it has been created in its final form.”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11266" name="Picture 2" descr="http://onecoolsite.files.wordpress.com/2008/07/evi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714884"/>
            <a:ext cx="1904980" cy="19049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actual picture…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To be used as a legal proof, an E-doc must be: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authenticated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(electronic signature + certificate)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not altered (integrity)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Secured and auditable process in the organization :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End-to-end (from documentation creation/scanning to archiving)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Traceability (who has done what ? When ?)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“Contextual information” : Date, time, place of creation -&gt; “time stamping” (</a:t>
            </a:r>
            <a:r>
              <a:rPr lang="en-US" dirty="0" err="1" smtClean="0"/>
              <a:t>Horodatage</a:t>
            </a:r>
            <a:r>
              <a:rPr lang="en-US" dirty="0" smtClean="0"/>
              <a:t>) would reinforce value of proof.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Secured long-term storage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2" descr="http://goutsdelux.files.wordpress.com/2009/01/chambre-des-depu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71612"/>
            <a:ext cx="2218589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Concepts and 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No real legal text to define what “a reliable legal archiving system” must be.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Different norms exist 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AFER –  16/2008 (E.T.112.081) dd. 13.05.2008: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Condition and terms for storing and archiving the e-invoices and e-data based on the VAT law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Legal context on the production and the archiving of e-docs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NF – Z 42-013 (AFNOR France 2001 – new version in 2008) : 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Set of technical and operational measures to ensure a proper long-term storage  and retrieval of electronic documents (scanned or produced by an IT application).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Recommends optical storage  - physical WORM-, new version also admits logical WORM.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ISO 15 489 + </a:t>
            </a:r>
            <a:r>
              <a:rPr lang="en-US" sz="2000" dirty="0" err="1" smtClean="0"/>
              <a:t>MoReq</a:t>
            </a:r>
            <a:r>
              <a:rPr lang="en-US" sz="2000" dirty="0" smtClean="0"/>
              <a:t> 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Dedicated to the records management.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err="1" smtClean="0"/>
              <a:t>MoReq</a:t>
            </a:r>
            <a:r>
              <a:rPr lang="en-US" sz="1600" dirty="0" smtClean="0"/>
              <a:t> is the operational approach of ISO 15 489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 smtClean="0"/>
              <a:t>MoReq</a:t>
            </a:r>
            <a:r>
              <a:rPr lang="en-US" sz="2000" dirty="0" smtClean="0"/>
              <a:t> 2 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European Directive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New version of </a:t>
            </a:r>
            <a:r>
              <a:rPr lang="en-US" sz="1600" dirty="0" err="1" smtClean="0"/>
              <a:t>MoReQ</a:t>
            </a:r>
            <a:r>
              <a:rPr lang="en-US" sz="1600" dirty="0" smtClean="0"/>
              <a:t> 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8194" name="Picture 2" descr="http://www.x1pointo.com/images/compliance%20re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143380"/>
            <a:ext cx="2993559" cy="197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Concepts and 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Authenticity 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Signature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Time stamping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Non alterability :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Through the use of non-rewritable storage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1200" dirty="0" smtClean="0"/>
              <a:t>Physical WORM (optical juke-boxes)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1200" dirty="0" smtClean="0"/>
              <a:t>Logical WORM magnetic disk bays (IBM DR550, EMC </a:t>
            </a:r>
            <a:r>
              <a:rPr lang="en-US" sz="1200" dirty="0" err="1" smtClean="0"/>
              <a:t>Centera</a:t>
            </a:r>
            <a:r>
              <a:rPr lang="en-US" sz="1200" dirty="0" smtClean="0"/>
              <a:t>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Based only on the signature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1200" dirty="0" smtClean="0"/>
              <a:t>Normal magnetic disk (</a:t>
            </a:r>
            <a:r>
              <a:rPr lang="en-US" sz="1200" dirty="0" err="1" smtClean="0"/>
              <a:t>reinscriptible</a:t>
            </a:r>
            <a:r>
              <a:rPr lang="en-US" sz="1200" dirty="0" smtClean="0"/>
              <a:t>)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1200" dirty="0" smtClean="0"/>
              <a:t>Authentication through PKI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24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Durability: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Technological cycle : &lt; 10 years (minus the retention rules)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Storage durability : 5-10 years (magnetic), 10-50 years (optical)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Plan periodical upgrade of the systems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Regularly verify storage media / perform duplicates through a validated procedure (use of masters).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For magnetic disks, use RAID + hot-swappable disks.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Use standard file formats (PDF/A-1A)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grpSp>
        <p:nvGrpSpPr>
          <p:cNvPr id="4" name="Groupe 11"/>
          <p:cNvGrpSpPr/>
          <p:nvPr/>
        </p:nvGrpSpPr>
        <p:grpSpPr>
          <a:xfrm>
            <a:off x="5143504" y="1428736"/>
            <a:ext cx="3618704" cy="1489138"/>
            <a:chOff x="1000100" y="3500438"/>
            <a:chExt cx="7190604" cy="2775022"/>
          </a:xfrm>
        </p:grpSpPr>
        <p:pic>
          <p:nvPicPr>
            <p:cNvPr id="5" name="Content Placeholder 6" descr="grenskt 1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429388" y="3500438"/>
              <a:ext cx="1761316" cy="1857388"/>
            </a:xfrm>
            <a:prstGeom prst="rect">
              <a:avLst/>
            </a:prstGeom>
            <a:noFill/>
            <a:ln w="9525">
              <a:solidFill>
                <a:schemeClr val="accent1">
                  <a:alpha val="58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7" descr="reg-doc-03a.jpg"/>
            <p:cNvPicPr>
              <a:picLocks noChangeAspect="1"/>
            </p:cNvPicPr>
            <p:nvPr/>
          </p:nvPicPr>
          <p:blipFill>
            <a:blip r:embed="rId3" cstate="print"/>
            <a:srcRect l="71855" t="57724" r="1607" b="32344"/>
            <a:stretch>
              <a:fillRect/>
            </a:stretch>
          </p:blipFill>
          <p:spPr>
            <a:xfrm>
              <a:off x="1071538" y="3714752"/>
              <a:ext cx="2000264" cy="1058963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2" y="4786322"/>
              <a:ext cx="1352065" cy="1357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942451781_86f8d3db34_b.jpg"/>
            <p:cNvPicPr>
              <a:picLocks noChangeAspect="1"/>
            </p:cNvPicPr>
            <p:nvPr/>
          </p:nvPicPr>
          <p:blipFill>
            <a:blip r:embed="rId5" cstate="print"/>
            <a:srcRect l="13803" t="61444" r="43967"/>
            <a:stretch>
              <a:fillRect/>
            </a:stretch>
          </p:blipFill>
          <p:spPr>
            <a:xfrm>
              <a:off x="1000100" y="5072074"/>
              <a:ext cx="1000132" cy="1203386"/>
            </a:xfrm>
            <a:prstGeom prst="rect">
              <a:avLst/>
            </a:prstGeom>
          </p:spPr>
        </p:pic>
        <p:pic>
          <p:nvPicPr>
            <p:cNvPr id="9" name="Picture 11" descr="942451781_86f8d3db34_b.jpg"/>
            <p:cNvPicPr>
              <a:picLocks noChangeAspect="1"/>
            </p:cNvPicPr>
            <p:nvPr/>
          </p:nvPicPr>
          <p:blipFill>
            <a:blip r:embed="rId6" cstate="print"/>
            <a:srcRect l="59049" t="61444" b="13379"/>
            <a:stretch>
              <a:fillRect/>
            </a:stretch>
          </p:blipFill>
          <p:spPr>
            <a:xfrm>
              <a:off x="2571736" y="4857760"/>
              <a:ext cx="1643074" cy="1331318"/>
            </a:xfrm>
            <a:prstGeom prst="rect">
              <a:avLst/>
            </a:prstGeom>
          </p:spPr>
        </p:pic>
        <p:pic>
          <p:nvPicPr>
            <p:cNvPr id="10" name="Picture 12" descr="8789117.th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1802" y="3500438"/>
              <a:ext cx="1500198" cy="1500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57752" y="3643314"/>
              <a:ext cx="120967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994</Words>
  <Application>Microsoft Office PowerPoint</Application>
  <PresentationFormat>Affichage à l'écran (4:3)</PresentationFormat>
  <Paragraphs>155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1_Custom Design</vt:lpstr>
      <vt:lpstr> Legal Archiving &amp; Records management,  existing technologies and solutions  </vt:lpstr>
      <vt:lpstr>Agenda</vt:lpstr>
      <vt:lpstr>Definition</vt:lpstr>
      <vt:lpstr>Key Drivers and Objectives</vt:lpstr>
      <vt:lpstr>Key Drivers and Objectives</vt:lpstr>
      <vt:lpstr>The actual picture</vt:lpstr>
      <vt:lpstr>The actual picture…</vt:lpstr>
      <vt:lpstr>Concepts and criteria</vt:lpstr>
      <vt:lpstr>Concepts and criteria</vt:lpstr>
      <vt:lpstr>Concepts and criteria</vt:lpstr>
      <vt:lpstr>Impact on IDR, ECM and ICT </vt:lpstr>
      <vt:lpstr>Impact on IDR, ECM and ICT</vt:lpstr>
      <vt:lpstr>Impact on IDR, ECM and ICT</vt:lpstr>
      <vt:lpstr>How to face your major challenge:  Do more with less, while reducing your carbon footprint </vt:lpstr>
      <vt:lpstr>Questions?</vt:lpstr>
      <vt:lpstr>Thank you !!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vandevem</cp:lastModifiedBy>
  <cp:revision>56</cp:revision>
  <dcterms:created xsi:type="dcterms:W3CDTF">2010-01-05T13:17:27Z</dcterms:created>
  <dcterms:modified xsi:type="dcterms:W3CDTF">2010-02-04T16:10:25Z</dcterms:modified>
</cp:coreProperties>
</file>